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66" r:id="rId4"/>
    <p:sldId id="260" r:id="rId5"/>
    <p:sldId id="263" r:id="rId6"/>
    <p:sldId id="264" r:id="rId7"/>
    <p:sldId id="265" r:id="rId8"/>
    <p:sldId id="267" r:id="rId9"/>
    <p:sldId id="268" r:id="rId10"/>
    <p:sldId id="270" r:id="rId11"/>
    <p:sldId id="278" r:id="rId12"/>
    <p:sldId id="277" r:id="rId13"/>
    <p:sldId id="279" r:id="rId14"/>
    <p:sldId id="269" r:id="rId15"/>
    <p:sldId id="276" r:id="rId16"/>
    <p:sldId id="257" r:id="rId17"/>
    <p:sldId id="258" r:id="rId18"/>
    <p:sldId id="259" r:id="rId19"/>
    <p:sldId id="280" r:id="rId20"/>
    <p:sldId id="282" r:id="rId21"/>
    <p:sldId id="285" r:id="rId22"/>
    <p:sldId id="286" r:id="rId23"/>
    <p:sldId id="287" r:id="rId24"/>
    <p:sldId id="289" r:id="rId25"/>
    <p:sldId id="290" r:id="rId26"/>
    <p:sldId id="291" r:id="rId27"/>
    <p:sldId id="292" r:id="rId28"/>
    <p:sldId id="293" r:id="rId29"/>
    <p:sldId id="283" r:id="rId30"/>
    <p:sldId id="284" r:id="rId31"/>
    <p:sldId id="294" r:id="rId32"/>
    <p:sldId id="295" r:id="rId33"/>
    <p:sldId id="298" r:id="rId34"/>
    <p:sldId id="300" r:id="rId35"/>
    <p:sldId id="303" r:id="rId36"/>
    <p:sldId id="304" r:id="rId37"/>
    <p:sldId id="27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6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08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1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3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8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0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4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09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2092E-5B45-0349-9278-AB2189CA38CF}" type="datetimeFigureOut">
              <a:rPr lang="en-US" smtClean="0"/>
              <a:t>03/07/2018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9CE48-5709-1C4E-AECA-6E05ECCF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eg"/><Relationship Id="rId3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 novo </a:t>
            </a:r>
            <a:r>
              <a:rPr lang="en-US" dirty="0" err="1"/>
              <a:t>m</a:t>
            </a:r>
            <a:r>
              <a:rPr lang="en-US" dirty="0" err="1" smtClean="0"/>
              <a:t>etagenomics</a:t>
            </a:r>
            <a:r>
              <a:rPr lang="en-US" dirty="0" smtClean="0"/>
              <a:t> assembly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Christopher Quince</a:t>
            </a:r>
          </a:p>
          <a:p>
            <a:r>
              <a:rPr lang="en-US" dirty="0" smtClean="0"/>
              <a:t>Warwick Medical School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5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assembly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errors generate tips that are pruned:</a:t>
            </a:r>
            <a:endParaRPr lang="en-US" dirty="0"/>
          </a:p>
        </p:txBody>
      </p:sp>
      <p:pic>
        <p:nvPicPr>
          <p:cNvPr id="4" name="Picture 3" descr="PruneTip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366864"/>
            <a:ext cx="4800600" cy="39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8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assembly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errors generate tips that are pruned:</a:t>
            </a:r>
            <a:endParaRPr lang="en-US" dirty="0"/>
          </a:p>
        </p:txBody>
      </p:sp>
      <p:pic>
        <p:nvPicPr>
          <p:cNvPr id="5" name="Picture 4" descr="TipsPrun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77418"/>
            <a:ext cx="5092700" cy="427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1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446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Bubbles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03700" cy="4525963"/>
          </a:xfrm>
        </p:spPr>
        <p:txBody>
          <a:bodyPr/>
          <a:lstStyle/>
          <a:p>
            <a:r>
              <a:rPr lang="en-US" dirty="0" smtClean="0"/>
              <a:t>Errors can also generate bubbles but these can also be real variants</a:t>
            </a:r>
          </a:p>
          <a:p>
            <a:r>
              <a:rPr lang="en-US" dirty="0" smtClean="0"/>
              <a:t>These are popped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Removing</a:t>
            </a:r>
            <a:r>
              <a:rPr lang="en-US" dirty="0" smtClean="0"/>
              <a:t> real variants from assembly</a:t>
            </a:r>
            <a:endParaRPr lang="en-US" dirty="0"/>
          </a:p>
        </p:txBody>
      </p:sp>
      <p:pic>
        <p:nvPicPr>
          <p:cNvPr id="4" name="Picture 3" descr="Bubblespopp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39" y="0"/>
            <a:ext cx="4133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1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28900" cy="4525963"/>
          </a:xfrm>
        </p:spPr>
        <p:txBody>
          <a:bodyPr/>
          <a:lstStyle/>
          <a:p>
            <a:r>
              <a:rPr lang="en-US" dirty="0" smtClean="0"/>
              <a:t>Remove ambiguous edges output linear portions of graph:</a:t>
            </a:r>
            <a:endParaRPr lang="en-US" dirty="0"/>
          </a:p>
        </p:txBody>
      </p:sp>
      <p:pic>
        <p:nvPicPr>
          <p:cNvPr id="4" name="Picture 3" descr="Contig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98" y="1493838"/>
            <a:ext cx="592830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7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DBA_U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508" y="660400"/>
            <a:ext cx="4660900" cy="619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89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Variable k-</a:t>
            </a:r>
            <a:r>
              <a:rPr lang="en-US" dirty="0" err="1" smtClean="0"/>
              <a:t>mer</a:t>
            </a:r>
            <a:r>
              <a:rPr lang="en-US" dirty="0" smtClean="0"/>
              <a:t> length </a:t>
            </a:r>
            <a:r>
              <a:rPr lang="en-US" dirty="0" err="1" smtClean="0"/>
              <a:t>dBG</a:t>
            </a:r>
            <a:r>
              <a:rPr lang="en-US" dirty="0" smtClean="0"/>
              <a:t> assemblers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Small k more branches</a:t>
            </a:r>
          </a:p>
          <a:p>
            <a:r>
              <a:rPr lang="en-US" dirty="0" smtClean="0"/>
              <a:t>Larger k more gaps</a:t>
            </a:r>
          </a:p>
          <a:p>
            <a:r>
              <a:rPr lang="en-US" dirty="0" smtClean="0"/>
              <a:t>Approach pioneered in IDBA is to iterate through </a:t>
            </a:r>
            <a:r>
              <a:rPr lang="en-US" dirty="0" err="1" smtClean="0"/>
              <a:t>kmer</a:t>
            </a:r>
            <a:r>
              <a:rPr lang="en-US" dirty="0" smtClean="0"/>
              <a:t> lengths to get best of both</a:t>
            </a:r>
          </a:p>
          <a:p>
            <a:r>
              <a:rPr lang="en-US" dirty="0" smtClean="0"/>
              <a:t>Used in most </a:t>
            </a:r>
            <a:r>
              <a:rPr lang="en-US" dirty="0" err="1" smtClean="0"/>
              <a:t>dBG</a:t>
            </a:r>
            <a:r>
              <a:rPr lang="en-US" dirty="0" smtClean="0"/>
              <a:t> assemblers now: </a:t>
            </a:r>
            <a:r>
              <a:rPr lang="en-US" dirty="0" err="1" smtClean="0"/>
              <a:t>idba</a:t>
            </a:r>
            <a:r>
              <a:rPr lang="en-US" dirty="0" smtClean="0"/>
              <a:t>, </a:t>
            </a:r>
            <a:r>
              <a:rPr lang="en-US" dirty="0" err="1" smtClean="0"/>
              <a:t>idba_ud</a:t>
            </a:r>
            <a:r>
              <a:rPr lang="en-US" dirty="0" smtClean="0"/>
              <a:t>, megahit, </a:t>
            </a:r>
            <a:r>
              <a:rPr lang="en-US" dirty="0" err="1" smtClean="0"/>
              <a:t>minia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2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assemblies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Total size of assembly</a:t>
            </a:r>
          </a:p>
          <a:p>
            <a:r>
              <a:rPr lang="en-US" dirty="0" smtClean="0"/>
              <a:t>Number of </a:t>
            </a:r>
            <a:r>
              <a:rPr lang="en-US" dirty="0" err="1" smtClean="0"/>
              <a:t>contigs</a:t>
            </a:r>
            <a:endParaRPr lang="en-US" dirty="0" smtClean="0"/>
          </a:p>
          <a:p>
            <a:r>
              <a:rPr lang="en-US" dirty="0" smtClean="0"/>
              <a:t>N50 – minimum </a:t>
            </a:r>
            <a:r>
              <a:rPr lang="en-US" dirty="0" err="1" smtClean="0"/>
              <a:t>contig</a:t>
            </a:r>
            <a:r>
              <a:rPr lang="en-US" dirty="0" smtClean="0"/>
              <a:t> length in which at least 50% of bases are contained</a:t>
            </a:r>
          </a:p>
          <a:p>
            <a:r>
              <a:rPr lang="en-US" dirty="0" smtClean="0"/>
              <a:t>But </a:t>
            </a:r>
            <a:r>
              <a:rPr lang="en-US" dirty="0" err="1" smtClean="0"/>
              <a:t>contigs</a:t>
            </a:r>
            <a:r>
              <a:rPr lang="en-US" dirty="0" smtClean="0"/>
              <a:t> can be chimeric (</a:t>
            </a:r>
            <a:r>
              <a:rPr lang="en-US" dirty="0" err="1" smtClean="0"/>
              <a:t>Quast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51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</a:t>
            </a:r>
            <a:r>
              <a:rPr lang="en-US" dirty="0" err="1" smtClean="0"/>
              <a:t>metagenomics</a:t>
            </a:r>
            <a:r>
              <a:rPr lang="en-US" dirty="0" smtClean="0"/>
              <a:t> assembly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7664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Took  five </a:t>
            </a:r>
            <a:r>
              <a:rPr lang="en-US" i="1" dirty="0" err="1" smtClean="0"/>
              <a:t>Lactococcus</a:t>
            </a:r>
            <a:r>
              <a:rPr lang="en-US" i="1" dirty="0" smtClean="0"/>
              <a:t> </a:t>
            </a:r>
            <a:r>
              <a:rPr lang="en-US" i="1" dirty="0" err="1" smtClean="0"/>
              <a:t>paracasei</a:t>
            </a:r>
            <a:r>
              <a:rPr lang="en-US" i="1" dirty="0" smtClean="0"/>
              <a:t> </a:t>
            </a:r>
            <a:r>
              <a:rPr lang="en-US" dirty="0" smtClean="0"/>
              <a:t>temperate phage genomes: CL1, CL2, iLp84, iLp1308, and iA2</a:t>
            </a:r>
          </a:p>
          <a:p>
            <a:r>
              <a:rPr lang="en-US" dirty="0" smtClean="0"/>
              <a:t>The genome lengths ranged from 34,155 </a:t>
            </a:r>
            <a:r>
              <a:rPr lang="en-US" dirty="0" err="1" smtClean="0"/>
              <a:t>bp</a:t>
            </a:r>
            <a:r>
              <a:rPr lang="en-US" dirty="0" smtClean="0"/>
              <a:t> (iA2) to 39,474 </a:t>
            </a:r>
            <a:r>
              <a:rPr lang="en-US" dirty="0" err="1" smtClean="0"/>
              <a:t>bp</a:t>
            </a:r>
            <a:r>
              <a:rPr lang="en-US" dirty="0" smtClean="0"/>
              <a:t> (CL1) </a:t>
            </a:r>
          </a:p>
          <a:p>
            <a:r>
              <a:rPr lang="en-US" dirty="0" smtClean="0"/>
              <a:t>Generated 10,000 synthetic 2X150bp reads for 16 samples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11477"/>
            <a:ext cx="917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Mercanti</a:t>
            </a:r>
            <a:r>
              <a:rPr lang="en-US" dirty="0" smtClean="0">
                <a:solidFill>
                  <a:srgbClr val="0000FF"/>
                </a:solidFill>
              </a:rPr>
              <a:t> et al. Genomic Diversity of Phages Infecting Probiotic Strains of Lactobacillus </a:t>
            </a:r>
            <a:r>
              <a:rPr lang="en-US" dirty="0" err="1" smtClean="0">
                <a:solidFill>
                  <a:srgbClr val="0000FF"/>
                </a:solidFill>
              </a:rPr>
              <a:t>paracasei</a:t>
            </a:r>
            <a:r>
              <a:rPr lang="en-US" dirty="0">
                <a:solidFill>
                  <a:srgbClr val="0000FF"/>
                </a:solidFill>
              </a:rPr>
              <a:t> 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AEM 2016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Picture 5" descr="LactoDiv4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831376"/>
            <a:ext cx="7416800" cy="2070100"/>
          </a:xfrm>
          <a:prstGeom prst="rect">
            <a:avLst/>
          </a:prstGeom>
        </p:spPr>
      </p:pic>
      <p:pic>
        <p:nvPicPr>
          <p:cNvPr id="7" name="Picture 6" descr="LactoDiv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16" y="6005755"/>
            <a:ext cx="6388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4500" y="6488668"/>
            <a:ext cx="512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 </a:t>
            </a:r>
            <a:r>
              <a:rPr lang="en-US" dirty="0" err="1" smtClean="0"/>
              <a:t>Bcalm</a:t>
            </a:r>
            <a:r>
              <a:rPr lang="en-US" dirty="0" smtClean="0"/>
              <a:t> assembly with </a:t>
            </a:r>
            <a:r>
              <a:rPr lang="en-US" dirty="0" err="1" smtClean="0"/>
              <a:t>kmer</a:t>
            </a:r>
            <a:r>
              <a:rPr lang="en-US" dirty="0" smtClean="0"/>
              <a:t> length 71 </a:t>
            </a:r>
            <a:endParaRPr lang="en-US" dirty="0"/>
          </a:p>
        </p:txBody>
      </p:sp>
      <p:pic>
        <p:nvPicPr>
          <p:cNvPr id="8" name="Picture 7" descr="LactoBcalm71_k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61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-114300"/>
            <a:ext cx="6853595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8526" y="414421"/>
            <a:ext cx="230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 bacterial genomes?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5526" y="6475968"/>
            <a:ext cx="675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contig</a:t>
            </a:r>
            <a:r>
              <a:rPr lang="en-US" dirty="0" smtClean="0"/>
              <a:t> binning to </a:t>
            </a:r>
            <a:r>
              <a:rPr lang="en-US" dirty="0" smtClean="0">
                <a:solidFill>
                  <a:srgbClr val="FF0000"/>
                </a:solidFill>
              </a:rPr>
              <a:t>cluster</a:t>
            </a:r>
            <a:r>
              <a:rPr lang="en-US" dirty="0" smtClean="0"/>
              <a:t> </a:t>
            </a:r>
            <a:r>
              <a:rPr lang="en-US" dirty="0" err="1" smtClean="0"/>
              <a:t>contigs</a:t>
            </a:r>
            <a:r>
              <a:rPr lang="en-US" dirty="0" smtClean="0"/>
              <a:t> back into strain/species genomes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5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 </a:t>
            </a:r>
            <a:r>
              <a:rPr lang="en-US" dirty="0" err="1" smtClean="0"/>
              <a:t>metagenome</a:t>
            </a:r>
            <a:r>
              <a:rPr lang="en-US" dirty="0" smtClean="0"/>
              <a:t> study we may have multiple studies from similar environments with the same organisms:</a:t>
            </a:r>
          </a:p>
          <a:p>
            <a:pPr lvl="1"/>
            <a:r>
              <a:rPr lang="en-US" dirty="0" smtClean="0"/>
              <a:t>Time series e.g. reactor</a:t>
            </a:r>
          </a:p>
          <a:p>
            <a:pPr lvl="1"/>
            <a:r>
              <a:rPr lang="en-US" dirty="0" smtClean="0"/>
              <a:t>Horizontal sampling </a:t>
            </a:r>
          </a:p>
          <a:p>
            <a:r>
              <a:rPr lang="en-US" dirty="0" smtClean="0"/>
              <a:t>Combining samples increases coverage of rare organisms and enables binning</a:t>
            </a:r>
          </a:p>
          <a:p>
            <a:r>
              <a:rPr lang="en-US" dirty="0" smtClean="0"/>
              <a:t>Cost is increased strain confusion</a:t>
            </a:r>
          </a:p>
          <a:p>
            <a:r>
              <a:rPr lang="en-US" dirty="0" smtClean="0"/>
              <a:t>Are </a:t>
            </a:r>
            <a:r>
              <a:rPr lang="en-US" dirty="0" err="1" smtClean="0"/>
              <a:t>contigs</a:t>
            </a:r>
            <a:r>
              <a:rPr lang="en-US" dirty="0" smtClean="0"/>
              <a:t> useful?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7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state of sequencing technologies</a:t>
            </a:r>
          </a:p>
          <a:p>
            <a:r>
              <a:rPr lang="en-US" dirty="0" smtClean="0"/>
              <a:t>De novo assembly paradigms</a:t>
            </a:r>
          </a:p>
          <a:p>
            <a:r>
              <a:rPr lang="en-US" dirty="0" smtClean="0"/>
              <a:t>Coverage</a:t>
            </a:r>
          </a:p>
          <a:p>
            <a:r>
              <a:rPr lang="en-US" dirty="0" smtClean="0"/>
              <a:t>Repeats</a:t>
            </a:r>
          </a:p>
          <a:p>
            <a:r>
              <a:rPr lang="en-US" dirty="0" err="1" smtClean="0"/>
              <a:t>Metagenomics</a:t>
            </a:r>
            <a:r>
              <a:rPr lang="en-US" dirty="0" smtClean="0"/>
              <a:t> </a:t>
            </a:r>
            <a:r>
              <a:rPr lang="en-US" dirty="0" smtClean="0"/>
              <a:t>assembly</a:t>
            </a:r>
          </a:p>
          <a:p>
            <a:r>
              <a:rPr lang="en-US" dirty="0" smtClean="0"/>
              <a:t>Binning</a:t>
            </a:r>
          </a:p>
          <a:p>
            <a:r>
              <a:rPr lang="en-US" dirty="0" smtClean="0"/>
              <a:t>Thames </a:t>
            </a:r>
            <a:r>
              <a:rPr lang="en-US" dirty="0" err="1" smtClean="0"/>
              <a:t>metagenome</a:t>
            </a:r>
            <a:r>
              <a:rPr lang="en-US" dirty="0" smtClean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50331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look at context in </a:t>
            </a:r>
            <a:r>
              <a:rPr lang="en-US" dirty="0" err="1" smtClean="0"/>
              <a:t>contig</a:t>
            </a:r>
            <a:r>
              <a:rPr lang="en-US" dirty="0"/>
              <a:t> </a:t>
            </a:r>
            <a:r>
              <a:rPr lang="en-US" dirty="0" smtClean="0"/>
              <a:t>e.g. AMR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346" y="1351649"/>
            <a:ext cx="556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</a:t>
            </a:r>
            <a:r>
              <a:rPr lang="en-US" dirty="0"/>
              <a:t>k91_4988077	9</a:t>
            </a:r>
            <a:r>
              <a:rPr lang="en-US" dirty="0" smtClean="0"/>
              <a:t> genes</a:t>
            </a:r>
            <a:r>
              <a:rPr lang="en-US" dirty="0"/>
              <a:t>	1</a:t>
            </a:r>
            <a:r>
              <a:rPr lang="en-US" dirty="0" smtClean="0"/>
              <a:t> ABR hits</a:t>
            </a:r>
            <a:endParaRPr lang="en-US" dirty="0"/>
          </a:p>
        </p:txBody>
      </p:sp>
      <p:pic>
        <p:nvPicPr>
          <p:cNvPr id="2" name="Picture 1" descr="k91_4988077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5" y="1087521"/>
            <a:ext cx="9144000" cy="3150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7799" y="3718679"/>
            <a:ext cx="659849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&gt;</a:t>
            </a:r>
            <a:r>
              <a:rPr lang="en-US" dirty="0"/>
              <a:t>PROKKA_00001 Beta-lactamase</a:t>
            </a:r>
          </a:p>
          <a:p>
            <a:r>
              <a:rPr lang="en-US" b="1" dirty="0"/>
              <a:t>&gt;</a:t>
            </a:r>
            <a:r>
              <a:rPr lang="en-US" dirty="0"/>
              <a:t>PROKKA_00002 hypothetical protein</a:t>
            </a:r>
          </a:p>
          <a:p>
            <a:r>
              <a:rPr lang="en-US" b="1" dirty="0" smtClean="0"/>
              <a:t>&gt;</a:t>
            </a:r>
            <a:r>
              <a:rPr lang="en-US" dirty="0" smtClean="0"/>
              <a:t>PROKKA_00003 </a:t>
            </a:r>
            <a:r>
              <a:rPr lang="en-US" dirty="0"/>
              <a:t>hypothetical protein</a:t>
            </a:r>
          </a:p>
          <a:p>
            <a:r>
              <a:rPr lang="en-US" b="1" dirty="0"/>
              <a:t>&gt;</a:t>
            </a:r>
            <a:r>
              <a:rPr lang="en-US" dirty="0"/>
              <a:t>PROKKA_00004 hypothetical protein</a:t>
            </a:r>
          </a:p>
          <a:p>
            <a:r>
              <a:rPr lang="en-US" b="1" dirty="0"/>
              <a:t>&gt;</a:t>
            </a:r>
            <a:r>
              <a:rPr lang="en-US" dirty="0"/>
              <a:t>PROKKA_00005 hypothetical protein</a:t>
            </a:r>
          </a:p>
          <a:p>
            <a:r>
              <a:rPr lang="en-US" b="1" dirty="0"/>
              <a:t>&gt;</a:t>
            </a:r>
            <a:r>
              <a:rPr lang="en-US" dirty="0"/>
              <a:t>PROKKA_00006 L-</a:t>
            </a:r>
            <a:r>
              <a:rPr lang="en-US" dirty="0" err="1"/>
              <a:t>Ala</a:t>
            </a:r>
            <a:r>
              <a:rPr lang="en-US" dirty="0"/>
              <a:t>-D/L-</a:t>
            </a:r>
            <a:r>
              <a:rPr lang="en-US" dirty="0" err="1"/>
              <a:t>Glu</a:t>
            </a:r>
            <a:r>
              <a:rPr lang="en-US" dirty="0"/>
              <a:t> </a:t>
            </a:r>
            <a:r>
              <a:rPr lang="en-US" dirty="0" err="1"/>
              <a:t>epimerase</a:t>
            </a:r>
            <a:endParaRPr lang="en-US" dirty="0"/>
          </a:p>
          <a:p>
            <a:r>
              <a:rPr lang="en-US" b="1" dirty="0"/>
              <a:t>&gt;</a:t>
            </a:r>
            <a:r>
              <a:rPr lang="en-US" dirty="0"/>
              <a:t>PROKKA_00007 HTH-type transcriptional regulator </a:t>
            </a:r>
            <a:r>
              <a:rPr lang="en-US" dirty="0" err="1"/>
              <a:t>MurR</a:t>
            </a:r>
            <a:endParaRPr lang="en-US" dirty="0"/>
          </a:p>
          <a:p>
            <a:r>
              <a:rPr lang="en-US" b="1" dirty="0"/>
              <a:t>&gt;</a:t>
            </a:r>
            <a:r>
              <a:rPr lang="en-US" dirty="0"/>
              <a:t>PROKKA_00008 Penicillin-binding protein 4*</a:t>
            </a:r>
          </a:p>
          <a:p>
            <a:r>
              <a:rPr lang="en-US" b="1" dirty="0"/>
              <a:t>&gt;</a:t>
            </a:r>
            <a:r>
              <a:rPr lang="en-US" dirty="0"/>
              <a:t>PROKKA_00009 hypothetical </a:t>
            </a:r>
            <a:r>
              <a:rPr lang="en-US" dirty="0" smtClean="0"/>
              <a:t>protein</a:t>
            </a:r>
          </a:p>
          <a:p>
            <a:endParaRPr lang="en-US" dirty="0"/>
          </a:p>
          <a:p>
            <a:r>
              <a:rPr lang="en-US" dirty="0" smtClean="0"/>
              <a:t>Top blast hit </a:t>
            </a:r>
            <a:r>
              <a:rPr lang="en-US" dirty="0" err="1" smtClean="0"/>
              <a:t>Lysobacter</a:t>
            </a:r>
            <a:r>
              <a:rPr lang="en-US" dirty="0" smtClean="0"/>
              <a:t> </a:t>
            </a:r>
            <a:r>
              <a:rPr lang="en-US" dirty="0" err="1" smtClean="0"/>
              <a:t>antibioticus</a:t>
            </a:r>
            <a:r>
              <a:rPr lang="en-US" dirty="0" smtClean="0"/>
              <a:t> strain ATCC 29479 genome 78%	75%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0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001" y="472013"/>
            <a:ext cx="8929688" cy="4351338"/>
          </a:xfrm>
        </p:spPr>
        <p:txBody>
          <a:bodyPr>
            <a:no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 smtClean="0"/>
              <a:t>69 sites located along 7 tributaries of Thames catchment were chosen for sampling</a:t>
            </a:r>
            <a:r>
              <a:rPr lang="en-US" sz="1800" dirty="0"/>
              <a:t> </a:t>
            </a:r>
            <a:r>
              <a:rPr lang="en-US" sz="1800" dirty="0" smtClean="0"/>
              <a:t>across three seasons</a:t>
            </a:r>
            <a:endParaRPr lang="en-US" sz="180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 smtClean="0"/>
              <a:t>Sampling begins at the source of each tributary and continues along the tributary where potential sources of AMR (</a:t>
            </a:r>
            <a:r>
              <a:rPr lang="en-US" sz="1800" dirty="0" err="1" smtClean="0"/>
              <a:t>eg</a:t>
            </a:r>
            <a:r>
              <a:rPr lang="en-US" sz="1800" dirty="0" smtClean="0"/>
              <a:t>. WWTPs and fish farms) are located.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800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 smtClean="0"/>
              <a:t>DNA was purified from triplicate samples and qPCR was used to determine resistance loads at each site. </a:t>
            </a:r>
            <a:r>
              <a:rPr lang="en-US" sz="1800" dirty="0"/>
              <a:t>	</a:t>
            </a:r>
            <a:r>
              <a:rPr lang="en-US" sz="1800" dirty="0" smtClean="0"/>
              <a:t>	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 smtClean="0"/>
              <a:t>16S rDNA amplicon sequencing on all sites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 smtClean="0"/>
              <a:t>Water quality, nutrients and antibiotic residues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 smtClean="0">
                <a:solidFill>
                  <a:srgbClr val="FF0000"/>
                </a:solidFill>
              </a:rPr>
              <a:t>Shotgun </a:t>
            </a:r>
            <a:r>
              <a:rPr lang="en-US" sz="1800" dirty="0" err="1" smtClean="0">
                <a:solidFill>
                  <a:srgbClr val="FF0000"/>
                </a:solidFill>
              </a:rPr>
              <a:t>metagenomes</a:t>
            </a:r>
            <a:endParaRPr lang="en-US" sz="1200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76200"/>
            <a:ext cx="8203883" cy="707886"/>
            <a:chOff x="0" y="-76200"/>
            <a:chExt cx="10938510" cy="707886"/>
          </a:xfrm>
        </p:grpSpPr>
        <p:sp>
          <p:nvSpPr>
            <p:cNvPr id="4" name="TextBox 3"/>
            <p:cNvSpPr txBox="1"/>
            <p:nvPr/>
          </p:nvSpPr>
          <p:spPr>
            <a:xfrm>
              <a:off x="106680" y="-76200"/>
              <a:ext cx="84200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/>
                <a:t> Thames AMRG survey</a:t>
              </a:r>
              <a:endParaRPr lang="en-US" sz="4000" b="1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0" y="547866"/>
              <a:ext cx="109385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4" y="1803513"/>
            <a:ext cx="4102388" cy="292424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0010" y="4827301"/>
            <a:ext cx="2705100" cy="646331"/>
            <a:chOff x="8813800" y="2606755"/>
            <a:chExt cx="3606800" cy="646331"/>
          </a:xfrm>
        </p:grpSpPr>
        <p:sp>
          <p:nvSpPr>
            <p:cNvPr id="6" name="Rectangle 5"/>
            <p:cNvSpPr/>
            <p:nvPr/>
          </p:nvSpPr>
          <p:spPr>
            <a:xfrm>
              <a:off x="8813800" y="2667000"/>
              <a:ext cx="203200" cy="2032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91600" y="2606755"/>
              <a:ext cx="342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Routinely monitored by CEH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44492" y="4796762"/>
            <a:ext cx="2682883" cy="646331"/>
            <a:chOff x="9084728" y="2893337"/>
            <a:chExt cx="3577173" cy="646331"/>
          </a:xfrm>
        </p:grpSpPr>
        <p:sp>
          <p:nvSpPr>
            <p:cNvPr id="9" name="Rectangle 8"/>
            <p:cNvSpPr/>
            <p:nvPr/>
          </p:nvSpPr>
          <p:spPr>
            <a:xfrm>
              <a:off x="9084728" y="3014503"/>
              <a:ext cx="203200" cy="203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47199" y="2893337"/>
              <a:ext cx="33147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Extra sites chosen for study</a:t>
              </a:r>
              <a:endParaRPr lang="en-US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35593"/>
              </p:ext>
            </p:extLst>
          </p:nvPr>
        </p:nvGraphicFramePr>
        <p:xfrm>
          <a:off x="5375904" y="2199984"/>
          <a:ext cx="2664409" cy="28702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73709"/>
                <a:gridCol w="1790700"/>
              </a:tblGrid>
              <a:tr h="14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Gene Target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Resistance to/Marker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16S </a:t>
                      </a:r>
                      <a:r>
                        <a:rPr lang="en-US" sz="1200" u="none" strike="noStrike" dirty="0">
                          <a:effectLst/>
                        </a:rPr>
                        <a:t>rDNA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bacterial marker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IntI1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class 1 </a:t>
                      </a:r>
                      <a:r>
                        <a:rPr lang="en-US" sz="1200" u="none" strike="noStrike" dirty="0" err="1">
                          <a:effectLst/>
                        </a:rPr>
                        <a:t>integron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8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 err="1">
                          <a:effectLst/>
                        </a:rPr>
                        <a:t>Q</a:t>
                      </a:r>
                      <a:r>
                        <a:rPr lang="en-US" sz="1200" i="1" u="none" strike="noStrike" dirty="0" err="1" smtClean="0">
                          <a:effectLst/>
                        </a:rPr>
                        <a:t>acE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quaternary ammonium compounds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 err="1" smtClean="0">
                          <a:effectLst/>
                        </a:rPr>
                        <a:t>TetM</a:t>
                      </a:r>
                      <a:endParaRPr lang="en-US" sz="1200" i="1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sz="1200" u="none" strike="noStrike" dirty="0" err="1" smtClean="0">
                          <a:effectLst/>
                        </a:rPr>
                        <a:t>RuBac</a:t>
                      </a:r>
                      <a:endParaRPr lang="en-US" sz="120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HuBac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Tetracycline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Ruminant assoc. 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Bacteroides</a:t>
                      </a:r>
                      <a:endParaRPr lang="en-US" sz="120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sz="1200" u="none" strike="noStrike" dirty="0" smtClean="0">
                          <a:effectLst/>
                        </a:rPr>
                        <a:t>Human</a:t>
                      </a:r>
                      <a:r>
                        <a:rPr lang="en-US" sz="1200" u="none" strike="noStrike" baseline="0" dirty="0" smtClean="0">
                          <a:effectLst/>
                        </a:rPr>
                        <a:t> assoc. </a:t>
                      </a:r>
                      <a:r>
                        <a:rPr lang="en-US" sz="1200" u="none" strike="noStrike" baseline="0" dirty="0" err="1" smtClean="0">
                          <a:effectLst/>
                        </a:rPr>
                        <a:t>Bacteroides</a:t>
                      </a:r>
                      <a:endParaRPr lang="en-US" sz="1200" u="none" strike="noStrike" dirty="0" smtClean="0">
                        <a:effectLst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 err="1">
                          <a:effectLst/>
                        </a:rPr>
                        <a:t>Q</a:t>
                      </a:r>
                      <a:r>
                        <a:rPr lang="en-US" sz="1200" i="1" u="none" strike="noStrike" dirty="0" err="1" smtClean="0">
                          <a:effectLst/>
                        </a:rPr>
                        <a:t>nrS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fluoroquinolones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 err="1">
                          <a:effectLst/>
                        </a:rPr>
                        <a:t>E</a:t>
                      </a:r>
                      <a:r>
                        <a:rPr lang="en-US" sz="1200" i="1" u="none" strike="noStrike" dirty="0" err="1" smtClean="0">
                          <a:effectLst/>
                        </a:rPr>
                        <a:t>rmF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erythromycin (macrolide)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CTX-M (Group 1)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CTX-M-1 and 15 (beta lactams)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E. coli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faecal contamination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2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Enterococci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faecal</a:t>
                      </a:r>
                      <a:r>
                        <a:rPr lang="en-US" sz="1200" u="none" strike="noStrike" dirty="0">
                          <a:effectLst/>
                        </a:rPr>
                        <a:t> contamination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525" marR="9525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996790" y="1754452"/>
            <a:ext cx="228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qPCR Targets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328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sembly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9144000" cy="5582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867" y="6099245"/>
            <a:ext cx="5432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Performed assemblies with megahit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919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of ABR 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18466"/>
          </a:xfrm>
        </p:spPr>
        <p:txBody>
          <a:bodyPr>
            <a:normAutofit/>
          </a:bodyPr>
          <a:lstStyle/>
          <a:p>
            <a:r>
              <a:rPr lang="en-US" dirty="0" smtClean="0"/>
              <a:t>Called 67,367,045 ORFs on </a:t>
            </a:r>
            <a:r>
              <a:rPr lang="en-US" dirty="0" err="1" smtClean="0"/>
              <a:t>contigs</a:t>
            </a:r>
            <a:endParaRPr lang="en-US" dirty="0" smtClean="0"/>
          </a:p>
          <a:p>
            <a:r>
              <a:rPr lang="en-US" dirty="0" smtClean="0"/>
              <a:t>Annotate using CARD </a:t>
            </a:r>
            <a:r>
              <a:rPr lang="en-US" dirty="0" smtClean="0"/>
              <a:t>database</a:t>
            </a:r>
          </a:p>
          <a:p>
            <a:r>
              <a:rPr lang="en-US" dirty="0"/>
              <a:t>Chose 33% amino acid identity</a:t>
            </a:r>
          </a:p>
          <a:p>
            <a:r>
              <a:rPr lang="en-US" dirty="0"/>
              <a:t>Gave 122,936 potential AMRGs i.e. 0.18%</a:t>
            </a:r>
          </a:p>
          <a:p>
            <a:r>
              <a:rPr lang="en-US" dirty="0"/>
              <a:t>CARD provides hierarchical ontology, we focus on simplified classification e.g.:</a:t>
            </a:r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236909"/>
              </p:ext>
            </p:extLst>
          </p:nvPr>
        </p:nvGraphicFramePr>
        <p:xfrm>
          <a:off x="1312356" y="5099902"/>
          <a:ext cx="6096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Mechanism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Target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ARO:3001811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antibiotic inactivation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OXA beta-lactamase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penam,cephalosporin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421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rug_cla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00" y="-2328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540" y="285168"/>
            <a:ext cx="1684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Drug class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901" y="6141303"/>
            <a:ext cx="905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Look at changes in abundance of class with seasons, tributary, antibiotic residues WWTP etc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10Clas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6" y="1981194"/>
            <a:ext cx="7948322" cy="3132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000" y="138667"/>
            <a:ext cx="4084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Variation across tributary: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11523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tr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3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noTri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5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ndUseTri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6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nbt.2579-F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794" y="3549422"/>
            <a:ext cx="3436006" cy="3315747"/>
          </a:xfrm>
          <a:prstGeom prst="rect">
            <a:avLst/>
          </a:prstGeom>
        </p:spPr>
      </p:pic>
      <p:pic>
        <p:nvPicPr>
          <p:cNvPr id="4" name="Picture 3" descr="Species_PC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75" y="-52972"/>
            <a:ext cx="3405549" cy="3405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998"/>
            <a:ext cx="8229600" cy="1143000"/>
          </a:xfrm>
        </p:spPr>
        <p:txBody>
          <a:bodyPr/>
          <a:lstStyle/>
          <a:p>
            <a:r>
              <a:rPr lang="en-US" dirty="0" err="1" smtClean="0"/>
              <a:t>Contig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6717"/>
            <a:ext cx="4038600" cy="582011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Use shared features across </a:t>
            </a:r>
            <a:r>
              <a:rPr lang="en-US" dirty="0" err="1" smtClean="0"/>
              <a:t>contigs</a:t>
            </a:r>
            <a:r>
              <a:rPr lang="en-US" dirty="0" smtClean="0"/>
              <a:t> to cluster into </a:t>
            </a:r>
            <a:r>
              <a:rPr lang="en-US" dirty="0" err="1" smtClean="0"/>
              <a:t>metagenome</a:t>
            </a:r>
            <a:r>
              <a:rPr lang="en-US" dirty="0" smtClean="0"/>
              <a:t> assembled genomes or MAGs: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dirty="0" smtClean="0"/>
              <a:t>Composition – tetramer frequencies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dirty="0" smtClean="0"/>
              <a:t>Coverage across multiple samples</a:t>
            </a:r>
          </a:p>
          <a:p>
            <a:r>
              <a:rPr lang="en-US" dirty="0" smtClean="0"/>
              <a:t>Algorithms: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dirty="0" smtClean="0"/>
              <a:t>Human input e.g. ESOM and ANVIO (</a:t>
            </a:r>
            <a:r>
              <a:rPr lang="en-US" dirty="0" err="1" smtClean="0">
                <a:solidFill>
                  <a:srgbClr val="0000FF"/>
                </a:solidFill>
              </a:rPr>
              <a:t>Meren</a:t>
            </a:r>
            <a:r>
              <a:rPr lang="en-US" dirty="0" smtClean="0">
                <a:solidFill>
                  <a:srgbClr val="0000FF"/>
                </a:solidFill>
              </a:rPr>
              <a:t> et al. </a:t>
            </a:r>
            <a:r>
              <a:rPr lang="en-US" dirty="0" err="1" smtClean="0">
                <a:solidFill>
                  <a:srgbClr val="0000FF"/>
                </a:solidFill>
              </a:rPr>
              <a:t>PeerJ</a:t>
            </a:r>
            <a:r>
              <a:rPr lang="en-US" dirty="0" smtClean="0">
                <a:solidFill>
                  <a:srgbClr val="0000FF"/>
                </a:solidFill>
              </a:rPr>
              <a:t> 2015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rabicParenR"/>
            </a:pPr>
            <a:r>
              <a:rPr lang="en-US" dirty="0" smtClean="0"/>
              <a:t>Automatic e.g. CONCOCT (</a:t>
            </a:r>
            <a:r>
              <a:rPr lang="en-US" dirty="0" err="1" smtClean="0">
                <a:solidFill>
                  <a:srgbClr val="0000FF"/>
                </a:solidFill>
              </a:rPr>
              <a:t>Alneberg</a:t>
            </a:r>
            <a:r>
              <a:rPr lang="en-US" dirty="0" smtClean="0">
                <a:solidFill>
                  <a:srgbClr val="0000FF"/>
                </a:solidFill>
              </a:rPr>
              <a:t> et al. Nat. Methods 2014</a:t>
            </a:r>
            <a:r>
              <a:rPr lang="en-US" dirty="0" smtClean="0"/>
              <a:t>), </a:t>
            </a:r>
            <a:r>
              <a:rPr lang="en-US" dirty="0" err="1" smtClean="0"/>
              <a:t>MetaBAT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(Kang et al. </a:t>
            </a:r>
            <a:r>
              <a:rPr lang="en-US" dirty="0" err="1" smtClean="0">
                <a:solidFill>
                  <a:srgbClr val="0000FF"/>
                </a:solidFill>
              </a:rPr>
              <a:t>PeerJ</a:t>
            </a:r>
            <a:r>
              <a:rPr lang="en-US" dirty="0" smtClean="0">
                <a:solidFill>
                  <a:srgbClr val="0000FF"/>
                </a:solidFill>
              </a:rPr>
              <a:t> 2015</a:t>
            </a:r>
            <a:r>
              <a:rPr lang="en-US" dirty="0" smtClean="0"/>
              <a:t>), MaxBin2 (</a:t>
            </a:r>
            <a:r>
              <a:rPr lang="en-US" dirty="0" smtClean="0">
                <a:solidFill>
                  <a:srgbClr val="0000FF"/>
                </a:solidFill>
              </a:rPr>
              <a:t>Wu et al. </a:t>
            </a:r>
            <a:r>
              <a:rPr lang="en-US" dirty="0" err="1" smtClean="0">
                <a:solidFill>
                  <a:srgbClr val="0000FF"/>
                </a:solidFill>
              </a:rPr>
              <a:t>Bioinf</a:t>
            </a:r>
            <a:r>
              <a:rPr lang="en-US" dirty="0" smtClean="0">
                <a:solidFill>
                  <a:srgbClr val="0000FF"/>
                </a:solidFill>
              </a:rPr>
              <a:t>. 2015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rabicParenR"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666276" y="3198688"/>
            <a:ext cx="6407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0000FF"/>
                </a:solidFill>
              </a:rPr>
              <a:t>Albertsen</a:t>
            </a:r>
            <a:r>
              <a:rPr lang="en-US" sz="1400" dirty="0" smtClean="0">
                <a:solidFill>
                  <a:srgbClr val="0000FF"/>
                </a:solidFill>
              </a:rPr>
              <a:t> et al” Nature Biotech. 2014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0965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velopments_in_high_throughput_sequenc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3"/>
            <a:ext cx="9144000" cy="64591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714" y="5919934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Lex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Nederbragt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https</a:t>
            </a:r>
            <a:r>
              <a:rPr lang="en-US" dirty="0">
                <a:solidFill>
                  <a:srgbClr val="0000FF"/>
                </a:solidFill>
              </a:rPr>
              <a:t>://</a:t>
            </a:r>
            <a:r>
              <a:rPr lang="en-US" dirty="0" err="1">
                <a:solidFill>
                  <a:srgbClr val="0000FF"/>
                </a:solidFill>
              </a:rPr>
              <a:t>figshare.com</a:t>
            </a:r>
            <a:r>
              <a:rPr lang="en-US" dirty="0">
                <a:solidFill>
                  <a:srgbClr val="0000FF"/>
                </a:solidFill>
              </a:rPr>
              <a:t>/articles/</a:t>
            </a:r>
            <a:r>
              <a:rPr lang="en-US" dirty="0" err="1">
                <a:solidFill>
                  <a:srgbClr val="0000FF"/>
                </a:solidFill>
              </a:rPr>
              <a:t>developments_in_NGS</a:t>
            </a:r>
            <a:r>
              <a:rPr lang="en-US" dirty="0">
                <a:solidFill>
                  <a:srgbClr val="0000FF"/>
                </a:solidFill>
              </a:rPr>
              <a:t>/100940</a:t>
            </a:r>
          </a:p>
        </p:txBody>
      </p:sp>
    </p:spTree>
    <p:extLst>
      <p:ext uri="{BB962C8B-B14F-4D97-AF65-F5344CB8AC3E}">
        <p14:creationId xmlns:p14="http://schemas.microsoft.com/office/powerpoint/2010/main" val="105190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1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1549" y="175153"/>
            <a:ext cx="3526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Took </a:t>
            </a:r>
            <a:r>
              <a:rPr lang="en-US" dirty="0" err="1" smtClean="0"/>
              <a:t>coassembly</a:t>
            </a:r>
            <a:r>
              <a:rPr lang="en-US" dirty="0" smtClean="0"/>
              <a:t> and ran CONCOCT with 2000bp cutoff</a:t>
            </a:r>
          </a:p>
          <a:p>
            <a:endParaRPr lang="en-US" dirty="0"/>
          </a:p>
          <a:p>
            <a:r>
              <a:rPr lang="en-US" dirty="0" smtClean="0"/>
              <a:t>6008 clusters of which 614 were 75% pure and complete MAGs</a:t>
            </a:r>
          </a:p>
          <a:p>
            <a:endParaRPr lang="en-US" dirty="0"/>
          </a:p>
          <a:p>
            <a:r>
              <a:rPr lang="en-US" dirty="0" smtClean="0"/>
              <a:t>Construct tree from 36 core genes and ~1700 reference genomes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8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Captu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9144000" cy="63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PT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4100" y="16891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Planctomycetes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69200" y="2456934"/>
            <a:ext cx="95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Archaea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6353" y="3492500"/>
            <a:ext cx="1886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Interesting things:</a:t>
            </a:r>
          </a:p>
          <a:p>
            <a:r>
              <a:rPr lang="en-US" dirty="0" smtClean="0"/>
              <a:t>One </a:t>
            </a:r>
            <a:r>
              <a:rPr lang="en-US" dirty="0" err="1" smtClean="0"/>
              <a:t>Commamox</a:t>
            </a:r>
            <a:endParaRPr lang="en-US" dirty="0" smtClean="0"/>
          </a:p>
          <a:p>
            <a:r>
              <a:rPr lang="en-US" dirty="0" smtClean="0"/>
              <a:t>Lots of CPR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00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Meta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19795" y="6444734"/>
            <a:ext cx="176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Nitrogen fixation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2158" y="6449386"/>
            <a:ext cx="129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Nitrification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43937" y="6461647"/>
            <a:ext cx="290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Autotrophic </a:t>
            </a:r>
            <a:r>
              <a:rPr lang="en-US" dirty="0" err="1" smtClean="0"/>
              <a:t>methanogenesis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6528" y="228600"/>
            <a:ext cx="216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Archaea</a:t>
            </a:r>
            <a:r>
              <a:rPr lang="en-US" b="1" dirty="0" smtClean="0"/>
              <a:t> metabolism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431196" y="5629085"/>
            <a:ext cx="171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Methanosarcina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78796" y="4695635"/>
            <a:ext cx="200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Methanobacterium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2401" y="30988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andidatus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Nitrosoarchaeum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12539" y="17907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Clade of low salinity AOA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8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BRGDens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3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ee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228600"/>
            <a:ext cx="203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Bacteroidetes</a:t>
            </a:r>
            <a:r>
              <a:rPr lang="en-US" dirty="0" smtClean="0"/>
              <a:t> clade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0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act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 novo assembly of genomes is a powerful way to extract biological information from data set</a:t>
            </a:r>
          </a:p>
          <a:p>
            <a:r>
              <a:rPr lang="en-US" dirty="0" smtClean="0"/>
              <a:t>We will end up with very fragmented assemblies</a:t>
            </a:r>
          </a:p>
          <a:p>
            <a:r>
              <a:rPr lang="en-US" dirty="0" smtClean="0"/>
              <a:t>These are still useful and can be made even more useful </a:t>
            </a:r>
            <a:r>
              <a:rPr lang="en-US" smtClean="0"/>
              <a:t>with binning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6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7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de novo sequence assembly?</a:t>
            </a:r>
            <a:endParaRPr lang="en-US" dirty="0"/>
          </a:p>
        </p:txBody>
      </p:sp>
      <p:pic>
        <p:nvPicPr>
          <p:cNvPr id="4" name="Picture 3" descr="bioinformatics_shotgun-fb6aba1ff232328a621b80285995f0fea32defab5a3192955b171872681423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4" y="1277491"/>
            <a:ext cx="6962569" cy="53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4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layout consensus</a:t>
            </a:r>
            <a:endParaRPr lang="en-US" dirty="0"/>
          </a:p>
        </p:txBody>
      </p:sp>
      <p:pic>
        <p:nvPicPr>
          <p:cNvPr id="4" name="Picture 3" descr="OLC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6349"/>
            <a:ext cx="9144000" cy="30735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927610"/>
            <a:ext cx="8443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Genetic variation and the de novo assembly of human genomes</a:t>
            </a:r>
          </a:p>
          <a:p>
            <a:r>
              <a:rPr lang="en-GB" dirty="0">
                <a:solidFill>
                  <a:srgbClr val="0000FF"/>
                </a:solidFill>
              </a:rPr>
              <a:t>Mark J. P. </a:t>
            </a:r>
            <a:r>
              <a:rPr lang="en-GB" dirty="0" err="1">
                <a:solidFill>
                  <a:srgbClr val="0000FF"/>
                </a:solidFill>
              </a:rPr>
              <a:t>Chaisson</a:t>
            </a:r>
            <a:r>
              <a:rPr lang="en-GB" dirty="0" smtClean="0">
                <a:solidFill>
                  <a:srgbClr val="0000FF"/>
                </a:solidFill>
              </a:rPr>
              <a:t>, Richard </a:t>
            </a:r>
            <a:r>
              <a:rPr lang="en-GB" dirty="0">
                <a:solidFill>
                  <a:srgbClr val="0000FF"/>
                </a:solidFill>
              </a:rPr>
              <a:t>K. </a:t>
            </a:r>
            <a:r>
              <a:rPr lang="en-GB" dirty="0" smtClean="0">
                <a:solidFill>
                  <a:srgbClr val="0000FF"/>
                </a:solidFill>
              </a:rPr>
              <a:t>Wilson &amp; </a:t>
            </a:r>
            <a:r>
              <a:rPr lang="en-GB" dirty="0">
                <a:solidFill>
                  <a:srgbClr val="0000FF"/>
                </a:solidFill>
              </a:rPr>
              <a:t>Evan E. </a:t>
            </a:r>
            <a:r>
              <a:rPr lang="en-GB" dirty="0" err="1">
                <a:solidFill>
                  <a:srgbClr val="0000FF"/>
                </a:solidFill>
              </a:rPr>
              <a:t>Eichler</a:t>
            </a:r>
            <a:endParaRPr lang="en-GB" dirty="0">
              <a:solidFill>
                <a:srgbClr val="0000FF"/>
              </a:solidFill>
            </a:endParaRPr>
          </a:p>
          <a:p>
            <a:r>
              <a:rPr lang="en-GB" dirty="0">
                <a:solidFill>
                  <a:srgbClr val="0000FF"/>
                </a:solidFill>
              </a:rPr>
              <a:t>Nature Reviews Genetics 16, 627–640 (2015) doi:10.1038/nrg3933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4884159"/>
            <a:ext cx="8229600" cy="10434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OLC slow because of pair-wise comparisons</a:t>
            </a:r>
          </a:p>
          <a:p>
            <a:r>
              <a:rPr lang="en-US" dirty="0" smtClean="0"/>
              <a:t>Renaissance with long read technologies</a:t>
            </a:r>
          </a:p>
        </p:txBody>
      </p:sp>
    </p:spTree>
    <p:extLst>
      <p:ext uri="{BB962C8B-B14F-4D97-AF65-F5344CB8AC3E}">
        <p14:creationId xmlns:p14="http://schemas.microsoft.com/office/powerpoint/2010/main" val="149991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 assembly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92810" y="5011809"/>
            <a:ext cx="8229600" cy="104345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Fast but effectively fixed length exact overlaps</a:t>
            </a:r>
          </a:p>
          <a:p>
            <a:r>
              <a:rPr lang="en-US" dirty="0" smtClean="0"/>
              <a:t>Still default for short read next generation</a:t>
            </a:r>
          </a:p>
        </p:txBody>
      </p:sp>
      <p:pic>
        <p:nvPicPr>
          <p:cNvPr id="6" name="Picture 5" descr="DeBruijn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10" y="1417638"/>
            <a:ext cx="75819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03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erage_breadth_dep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8788400" cy="33782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458322"/>
              </p:ext>
            </p:extLst>
          </p:nvPr>
        </p:nvGraphicFramePr>
        <p:xfrm>
          <a:off x="3371867" y="3264459"/>
          <a:ext cx="2071364" cy="1583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4" imgW="647700" imgH="495300" progId="Equation.DSMT4">
                  <p:embed/>
                </p:oleObj>
              </mc:Choice>
              <mc:Fallback>
                <p:oleObj name="Equation" r:id="rId4" imgW="6477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1867" y="3264459"/>
                        <a:ext cx="2071364" cy="1583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58800" y="4848443"/>
            <a:ext cx="8229600" cy="200955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Where </a:t>
            </a:r>
            <a:r>
              <a:rPr lang="en-US" dirty="0" err="1" smtClean="0"/>
              <a:t>ρ</a:t>
            </a:r>
            <a:r>
              <a:rPr lang="en-US" baseline="-25000" dirty="0" err="1" smtClean="0"/>
              <a:t>n</a:t>
            </a:r>
            <a:r>
              <a:rPr lang="en-US" baseline="-25000" dirty="0" smtClean="0"/>
              <a:t> </a:t>
            </a:r>
            <a:r>
              <a:rPr lang="en-US" dirty="0" smtClean="0"/>
              <a:t>is genome relative frequency of taxa n</a:t>
            </a:r>
          </a:p>
          <a:p>
            <a:r>
              <a:rPr lang="en-US" dirty="0" smtClean="0"/>
              <a:t>R number of reads in library</a:t>
            </a:r>
          </a:p>
          <a:p>
            <a:r>
              <a:rPr lang="en-US" dirty="0" smtClean="0"/>
              <a:t>L read length</a:t>
            </a:r>
            <a:endParaRPr lang="en-US" baseline="-25000" dirty="0" smtClean="0"/>
          </a:p>
          <a:p>
            <a:r>
              <a:rPr lang="en-US" dirty="0" err="1" smtClean="0"/>
              <a:t>G</a:t>
            </a:r>
            <a:r>
              <a:rPr lang="en-US" baseline="-25000" dirty="0" err="1" smtClean="0"/>
              <a:t>n</a:t>
            </a:r>
            <a:r>
              <a:rPr lang="en-US" dirty="0" smtClean="0"/>
              <a:t> is genome length of taxa 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34617"/>
            <a:ext cx="3324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Coverage depth of taxa 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314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enomeCover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067141"/>
            <a:ext cx="3735959" cy="3735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Lander-Waterman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Assume reads randomly distributed across genome</a:t>
            </a:r>
          </a:p>
          <a:p>
            <a:r>
              <a:rPr lang="en-US" dirty="0" smtClean="0"/>
              <a:t>Fraction of genome covered:</a:t>
            </a:r>
          </a:p>
          <a:p>
            <a:r>
              <a:rPr lang="en-US" dirty="0" smtClean="0"/>
              <a:t>Mean </a:t>
            </a:r>
            <a:r>
              <a:rPr lang="en-US" dirty="0"/>
              <a:t>number of </a:t>
            </a:r>
            <a:r>
              <a:rPr lang="en-US" dirty="0" err="1" smtClean="0"/>
              <a:t>contigs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548675"/>
              </p:ext>
            </p:extLst>
          </p:nvPr>
        </p:nvGraphicFramePr>
        <p:xfrm>
          <a:off x="1880732" y="3947541"/>
          <a:ext cx="1318536" cy="830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4" imgW="342900" imgH="215900" progId="Equation.DSMT4">
                  <p:embed/>
                </p:oleObj>
              </mc:Choice>
              <mc:Fallback>
                <p:oleObj name="Equation" r:id="rId4" imgW="3429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0732" y="3947541"/>
                        <a:ext cx="1318536" cy="830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662377"/>
              </p:ext>
            </p:extLst>
          </p:nvPr>
        </p:nvGraphicFramePr>
        <p:xfrm>
          <a:off x="6322674" y="2038400"/>
          <a:ext cx="1931988" cy="91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6" imgW="457200" imgH="215900" progId="Equation.DSMT4">
                  <p:embed/>
                </p:oleObj>
              </mc:Choice>
              <mc:Fallback>
                <p:oleObj name="Equation" r:id="rId6" imgW="4572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22674" y="2038400"/>
                        <a:ext cx="1931988" cy="911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9421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p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1414"/>
            <a:ext cx="9144000" cy="221184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30200" y="4049492"/>
            <a:ext cx="8229600" cy="14840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</a:t>
            </a:r>
            <a:r>
              <a:rPr lang="en-US" dirty="0" err="1" smtClean="0"/>
              <a:t>contig</a:t>
            </a:r>
            <a:r>
              <a:rPr lang="en-US" dirty="0" smtClean="0"/>
              <a:t> is just an unambiguously assembled genome fragment</a:t>
            </a:r>
          </a:p>
          <a:p>
            <a:r>
              <a:rPr lang="en-US" dirty="0" smtClean="0"/>
              <a:t>What is the optimal </a:t>
            </a:r>
            <a:r>
              <a:rPr lang="en-US" dirty="0" err="1" smtClean="0"/>
              <a:t>kmer</a:t>
            </a:r>
            <a:r>
              <a:rPr lang="en-US" dirty="0" smtClean="0"/>
              <a:t> length for de </a:t>
            </a:r>
            <a:r>
              <a:rPr lang="en-US" dirty="0" err="1" smtClean="0"/>
              <a:t>Bruijn</a:t>
            </a:r>
            <a:r>
              <a:rPr lang="en-US" dirty="0" smtClean="0"/>
              <a:t> graph assembly?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Gaps in 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8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5551</TotalTime>
  <Words>943</Words>
  <Application>Microsoft Macintosh PowerPoint</Application>
  <PresentationFormat>On-screen Show (4:3)</PresentationFormat>
  <Paragraphs>182</Paragraphs>
  <Slides>37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Equation</vt:lpstr>
      <vt:lpstr>De novo metagenomics assembly</vt:lpstr>
      <vt:lpstr>Overview</vt:lpstr>
      <vt:lpstr>PowerPoint Presentation</vt:lpstr>
      <vt:lpstr>What is de novo sequence assembly?</vt:lpstr>
      <vt:lpstr>Overlap layout consensus</vt:lpstr>
      <vt:lpstr>De Bruijn graph assembly</vt:lpstr>
      <vt:lpstr>PowerPoint Presentation</vt:lpstr>
      <vt:lpstr>Lander-Waterman statistics</vt:lpstr>
      <vt:lpstr>PowerPoint Presentation</vt:lpstr>
      <vt:lpstr>Genome assembly in practice</vt:lpstr>
      <vt:lpstr>Genome assembly in practice</vt:lpstr>
      <vt:lpstr>Bubbles</vt:lpstr>
      <vt:lpstr>Contigs</vt:lpstr>
      <vt:lpstr>Variable k-mer length dBG assemblers</vt:lpstr>
      <vt:lpstr>Evaluating assemblies</vt:lpstr>
      <vt:lpstr>Why is metagenomics assembly hard?</vt:lpstr>
      <vt:lpstr>PowerPoint Presentation</vt:lpstr>
      <vt:lpstr>PowerPoint Presentation</vt:lpstr>
      <vt:lpstr>Coassembly</vt:lpstr>
      <vt:lpstr>Can look at context in contig e.g. AMR</vt:lpstr>
      <vt:lpstr>PowerPoint Presentation</vt:lpstr>
      <vt:lpstr>PowerPoint Presentation</vt:lpstr>
      <vt:lpstr>Annotation of ABR genes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Contig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>University of Warwick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Quince</dc:creator>
  <cp:lastModifiedBy>Christopher Quince</cp:lastModifiedBy>
  <cp:revision>29</cp:revision>
  <dcterms:created xsi:type="dcterms:W3CDTF">2017-10-05T18:33:56Z</dcterms:created>
  <dcterms:modified xsi:type="dcterms:W3CDTF">2018-07-03T21:34:39Z</dcterms:modified>
</cp:coreProperties>
</file>